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5" r:id="rId16"/>
    <p:sldId id="264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>
      <p:cViewPr varScale="1">
        <p:scale>
          <a:sx n="93" d="100"/>
          <a:sy n="93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EBD0E-6766-1E4E-B675-C5046C685605}" type="datetimeFigureOut">
              <a:rPr lang="es-ES" smtClean="0"/>
              <a:t>4/13/13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3212B-27B9-004F-8997-5B2C385BAE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62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1CB89-0D33-448C-865C-3E6BA9942EFE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2A4E9-037A-4C90-A678-B8BC00A922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141351A-C6F8-4D54-84CE-6A4C5C7B80D4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EEC-8146-433C-99A4-3D0F097E4FFE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04EF-5C74-49CD-AB6E-F2B11CC98964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9644-070B-4AF6-ACB6-D18ABAABF626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20C3B47-E582-4E9D-BE58-4E926E07135F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99BB-7044-4A26-A8FA-D0B23E6954EA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51D-20FD-453C-B531-18CC2C695BA2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481C-4BEF-422D-8F27-079EB2CF5896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73A9-C492-4BC1-882E-84E3F03DD3B1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123-F8EC-4B76-B521-A743A8293118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E41-0EE7-48C3-903C-F0CB70547778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91F0C9-DBCE-49DC-B221-9DED87BF300A}" type="datetime1">
              <a:rPr lang="en-US" smtClean="0"/>
              <a:pPr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TA. Mariam Alshehri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umansfuture.org/images/cyborg.jpg"/>
          <p:cNvPicPr>
            <a:picLocks noChangeAspect="1" noChangeArrowheads="1"/>
          </p:cNvPicPr>
          <p:nvPr/>
        </p:nvPicPr>
        <p:blipFill>
          <a:blip r:embed="rId2" cstate="print">
            <a:lum bright="47000"/>
          </a:blip>
          <a:srcRect/>
          <a:stretch>
            <a:fillRect/>
          </a:stretch>
        </p:blipFill>
        <p:spPr bwMode="auto">
          <a:xfrm>
            <a:off x="3062213" y="365009"/>
            <a:ext cx="3224299" cy="29925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Three: Operators, Arithmetic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Some of the predefined operators can be used for basic arithmetic operations (</a:t>
            </a:r>
            <a:r>
              <a:rPr lang="en-US" sz="2400" i="1" dirty="0" smtClean="0">
                <a:solidFill>
                  <a:srgbClr val="00B0F0"/>
                </a:solidFill>
              </a:rPr>
              <a:t>invoke built-in procedures</a:t>
            </a:r>
            <a:r>
              <a:rPr lang="en-US" sz="2400" dirty="0" smtClean="0">
                <a:solidFill>
                  <a:srgbClr val="00B0F0"/>
                </a:solidFill>
              </a:rPr>
              <a:t>):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Calculating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+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addition</a:t>
            </a:r>
            <a:endParaRPr lang="en-US" sz="2000" b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i="1" dirty="0"/>
              <a:t>–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subtraction</a:t>
            </a:r>
            <a:endParaRPr lang="en-US" sz="2000" b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* 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multiplication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/  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division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*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power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/      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integer division</a:t>
            </a:r>
            <a:endParaRPr lang="en-US" sz="2000" b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od   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modulo</a:t>
            </a:r>
            <a:endParaRPr lang="en-US" sz="2000" b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5542" y="2841894"/>
            <a:ext cx="1928826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(X)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atan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(X)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log (X)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exp (X)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4706" y="2071678"/>
            <a:ext cx="235745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Comparing: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&gt;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&gt;=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=&lt;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=:=</a:t>
            </a:r>
          </a:p>
          <a:p>
            <a:pPr marL="548640" lvl="1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=\=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X = 1 + 2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 = 1 + 2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We use </a:t>
            </a:r>
            <a:r>
              <a:rPr lang="en-US" sz="21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to force the evaluation (invoke the procedure)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X is 1 + 2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 = 3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X is 5/2, Y is 5//2, Z is 5 mod 2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 = 2.5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 = 2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?- 277*37 &gt; 10000.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C00000"/>
                </a:solidFill>
                <a:cs typeface="Arial" pitchFamily="34" charset="0"/>
              </a:rPr>
              <a:t>Suppose we have a relation </a:t>
            </a:r>
            <a:r>
              <a:rPr lang="en-US" sz="2100" b="1" i="1" dirty="0" smtClean="0">
                <a:solidFill>
                  <a:srgbClr val="C00000"/>
                </a:solidFill>
                <a:cs typeface="Arial" pitchFamily="34" charset="0"/>
              </a:rPr>
              <a:t>born</a:t>
            </a:r>
            <a:r>
              <a:rPr lang="en-US" sz="2100" dirty="0" smtClean="0">
                <a:solidFill>
                  <a:srgbClr val="C00000"/>
                </a:solidFill>
                <a:cs typeface="Arial" pitchFamily="34" charset="0"/>
              </a:rPr>
              <a:t> that relates the names of people with their birth years. How can we retrieve the names of people born between 1980 and 1990?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born(Name, Year), Year &gt;= 1980, Year =&lt; 1990.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?- 1+2 = 2+1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  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(matching)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?- 1+2 =:= 2+1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?- 1+A = B+2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= 2 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 = 1</a:t>
            </a:r>
          </a:p>
          <a:p>
            <a:pPr>
              <a:buNone/>
            </a:pP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 ( the greatest common divisor) </a:t>
            </a:r>
          </a:p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relation: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(X,Y,D)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Given two integers X, and Y, their greatest common divisor D, can be found according to three cases:</a:t>
            </a:r>
          </a:p>
          <a:p>
            <a:pPr marL="457200" indent="-1905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If X and Y are equal, then D is equal to X</a:t>
            </a:r>
          </a:p>
          <a:p>
            <a:pPr marL="457200" indent="-1905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If X &lt; Y, then D is equal to the greatest common divisor of X and the difference Y – X</a:t>
            </a:r>
          </a:p>
          <a:p>
            <a:pPr marL="457200" indent="-1905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If X &gt; Y, then do the same as in case 2 with X and Y interchanged.</a:t>
            </a:r>
          </a:p>
          <a:p>
            <a:pPr marL="457200" indent="-190500">
              <a:buNone/>
            </a:pP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(X,X,X).</a:t>
            </a:r>
          </a:p>
          <a:p>
            <a:pPr marL="457200" indent="-190500">
              <a:buNone/>
            </a:pP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(X,Y,D):- X&lt;Y, Y1 is Y-X,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(X,Y1,D).</a:t>
            </a:r>
          </a:p>
          <a:p>
            <a:pPr marL="457200" indent="-190500">
              <a:buNone/>
            </a:pP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(X,Y,D):- X&gt;Y,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(Y,X,D)</a:t>
            </a:r>
          </a:p>
          <a:p>
            <a:pPr marL="457200" indent="-190500"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Arithmetic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 ( the length of list, number of items)</a:t>
            </a:r>
          </a:p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relation: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length (List, N)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We want to count the elements in a list </a:t>
            </a:r>
            <a:r>
              <a:rPr lang="en-US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List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and instantiate N to their number, we have two cases:</a:t>
            </a:r>
          </a:p>
          <a:p>
            <a:pPr marL="457200" indent="-1905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If the list is empty, then its length is 0</a:t>
            </a:r>
          </a:p>
          <a:p>
            <a:pPr marL="457200" indent="-1905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If the list is not empty, then List = [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Head|Tail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]; then its length is equal to 1 plus the length of the tail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Tail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 marL="457200" indent="-19050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length([],0).</a:t>
            </a:r>
          </a:p>
          <a:p>
            <a:pPr marL="457200" indent="-19050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length([-|Tail],N):- length(Tail,N1), N is 1 + N1.</a:t>
            </a:r>
          </a:p>
          <a:p>
            <a:pPr marL="457200" indent="-190500">
              <a:buNone/>
            </a:pP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19050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length([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a,b,c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],N).</a:t>
            </a:r>
          </a:p>
          <a:p>
            <a:pPr marL="457200" indent="-19050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 = 3</a:t>
            </a:r>
          </a:p>
          <a:p>
            <a:pPr marL="457200" indent="-190500"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Homework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3.1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 3.9 and 3.11</a:t>
            </a: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3.123.21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three: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3.3	Operator notation</a:t>
            </a:r>
          </a:p>
          <a:p>
            <a:pPr>
              <a:buNone/>
            </a:pPr>
            <a:r>
              <a:rPr lang="en-US" dirty="0" smtClean="0"/>
              <a:t>3.4	Arithmetic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2 * a + b * c</a:t>
            </a:r>
          </a:p>
          <a:p>
            <a:r>
              <a:rPr lang="en-US" dirty="0" smtClean="0"/>
              <a:t>+ and *  are </a:t>
            </a:r>
            <a:r>
              <a:rPr lang="en-US" dirty="0" smtClean="0"/>
              <a:t>operators. Also, the called</a:t>
            </a:r>
            <a:endParaRPr lang="en-US" dirty="0" smtClean="0"/>
          </a:p>
          <a:p>
            <a:pPr marL="273050" indent="85725">
              <a:buNone/>
            </a:pPr>
            <a:r>
              <a:rPr lang="en-US" b="1" i="1" dirty="0" smtClean="0">
                <a:solidFill>
                  <a:srgbClr val="00B0F0"/>
                </a:solidFill>
              </a:rPr>
              <a:t>infix</a:t>
            </a:r>
            <a:r>
              <a:rPr lang="en-US" dirty="0" smtClean="0"/>
              <a:t> </a:t>
            </a:r>
            <a:r>
              <a:rPr lang="en-US" dirty="0" smtClean="0"/>
              <a:t>operators </a:t>
            </a:r>
            <a:r>
              <a:rPr lang="en-US" dirty="0" smtClean="0"/>
              <a:t>(appears between </a:t>
            </a:r>
            <a:r>
              <a:rPr lang="en-US" dirty="0" smtClean="0"/>
              <a:t>the two arguments)</a:t>
            </a:r>
          </a:p>
          <a:p>
            <a:r>
              <a:rPr lang="en-US" dirty="0" smtClean="0"/>
              <a:t>2, a, b, and c are arguments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dirty="0" smtClean="0"/>
              <a:t>he expression can </a:t>
            </a:r>
            <a:r>
              <a:rPr lang="en-US" dirty="0" smtClean="0"/>
              <a:t>be represented as tree, and written as Prolog terms with + and * as </a:t>
            </a:r>
            <a:r>
              <a:rPr lang="en-US" i="1" dirty="0" err="1" smtClean="0"/>
              <a:t>functor</a:t>
            </a:r>
            <a:endParaRPr lang="en-US" i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+(*(2,a),*(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3357554" y="4572009"/>
            <a:ext cx="2214578" cy="1643073"/>
            <a:chOff x="3357554" y="4572009"/>
            <a:chExt cx="2214578" cy="1643073"/>
          </a:xfrm>
        </p:grpSpPr>
        <p:sp>
          <p:nvSpPr>
            <p:cNvPr id="11" name="TextBox 10"/>
            <p:cNvSpPr txBox="1"/>
            <p:nvPr/>
          </p:nvSpPr>
          <p:spPr>
            <a:xfrm>
              <a:off x="4286248" y="4572009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57752" y="5181913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14744" y="5181913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57554" y="5753417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9058" y="5753417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5753417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14942" y="5753417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Connector 22"/>
            <p:cNvCxnSpPr>
              <a:stCxn id="11" idx="1"/>
              <a:endCxn id="16" idx="0"/>
            </p:cNvCxnSpPr>
            <p:nvPr/>
          </p:nvCxnSpPr>
          <p:spPr>
            <a:xfrm rot="10800000" flipV="1">
              <a:off x="3893340" y="4802841"/>
              <a:ext cx="392909" cy="379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3"/>
              <a:endCxn id="13" idx="0"/>
            </p:cNvCxnSpPr>
            <p:nvPr/>
          </p:nvCxnSpPr>
          <p:spPr>
            <a:xfrm>
              <a:off x="4643438" y="4802842"/>
              <a:ext cx="392909" cy="379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1"/>
              <a:endCxn id="17" idx="0"/>
            </p:cNvCxnSpPr>
            <p:nvPr/>
          </p:nvCxnSpPr>
          <p:spPr>
            <a:xfrm rot="10800000" flipV="1">
              <a:off x="3536150" y="5412745"/>
              <a:ext cx="178595" cy="340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6" idx="3"/>
              <a:endCxn id="18" idx="0"/>
            </p:cNvCxnSpPr>
            <p:nvPr/>
          </p:nvCxnSpPr>
          <p:spPr>
            <a:xfrm>
              <a:off x="4071934" y="5412746"/>
              <a:ext cx="35719" cy="340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1"/>
              <a:endCxn id="20" idx="0"/>
            </p:cNvCxnSpPr>
            <p:nvPr/>
          </p:nvCxnSpPr>
          <p:spPr>
            <a:xfrm rot="10800000" flipV="1">
              <a:off x="4750596" y="5412745"/>
              <a:ext cx="107157" cy="340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3" idx="3"/>
              <a:endCxn id="21" idx="0"/>
            </p:cNvCxnSpPr>
            <p:nvPr/>
          </p:nvCxnSpPr>
          <p:spPr>
            <a:xfrm>
              <a:off x="5214942" y="5412746"/>
              <a:ext cx="178595" cy="340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 * a + b * c</a:t>
            </a:r>
          </a:p>
          <a:p>
            <a:r>
              <a:rPr lang="en-US" dirty="0" smtClean="0"/>
              <a:t>Prolog accept infix notation, however, it is only the external representation, which automatically converted into the usual form of Prolog terms.</a:t>
            </a:r>
          </a:p>
          <a:p>
            <a:r>
              <a:rPr lang="en-US" dirty="0" smtClean="0"/>
              <a:t>The output will be in its external , infix form.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Precedence rule:</a:t>
            </a:r>
          </a:p>
          <a:p>
            <a:pPr>
              <a:buNone/>
            </a:pPr>
            <a:r>
              <a:rPr lang="en-US" dirty="0" smtClean="0"/>
              <a:t>The operator with the highest precedence is the principal </a:t>
            </a:r>
            <a:r>
              <a:rPr lang="en-US" dirty="0" err="1" smtClean="0"/>
              <a:t>functor</a:t>
            </a:r>
            <a:r>
              <a:rPr lang="en-US" dirty="0" smtClean="0"/>
              <a:t> of the term otherwise using parentheses.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r>
              <a:rPr lang="en-US" dirty="0" smtClean="0"/>
              <a:t>A programmer can define her own operators.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e.g.</a:t>
            </a:r>
          </a:p>
          <a:p>
            <a:pPr>
              <a:buNone/>
            </a:pPr>
            <a:r>
              <a:rPr lang="en-US" dirty="0" smtClean="0"/>
              <a:t>	we can define the atoms </a:t>
            </a:r>
            <a:r>
              <a:rPr lang="en-US" b="1" i="1" dirty="0" smtClean="0"/>
              <a:t>has</a:t>
            </a:r>
            <a:r>
              <a:rPr lang="en-US" dirty="0" smtClean="0"/>
              <a:t> and </a:t>
            </a:r>
            <a:r>
              <a:rPr lang="en-US" b="1" i="1" dirty="0" smtClean="0"/>
              <a:t>support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B0F0"/>
                </a:solidFill>
              </a:rPr>
              <a:t>infix</a:t>
            </a:r>
            <a:r>
              <a:rPr lang="en-US" dirty="0" smtClean="0"/>
              <a:t> operators and then write Prolog </a:t>
            </a:r>
            <a:r>
              <a:rPr lang="en-US" i="1" dirty="0" smtClean="0"/>
              <a:t>facts</a:t>
            </a:r>
            <a:r>
              <a:rPr lang="en-US" dirty="0" smtClean="0"/>
              <a:t> like: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peter has information.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floor support table.</a:t>
            </a:r>
          </a:p>
          <a:p>
            <a:pPr>
              <a:buNone/>
            </a:pPr>
            <a:r>
              <a:rPr lang="en-US" dirty="0" smtClean="0"/>
              <a:t>	these fact are exactly equivalent to: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has(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peter,information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support(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floor,table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How to define operators? </a:t>
            </a:r>
          </a:p>
          <a:p>
            <a:pPr>
              <a:buNone/>
            </a:pPr>
            <a:r>
              <a:rPr lang="en-US" dirty="0" smtClean="0"/>
              <a:t>	using special clauses (directives), that must appear in the program before any expression containing that operator.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r>
              <a:rPr lang="en-US" dirty="0" smtClean="0"/>
              <a:t>To define the atoms </a:t>
            </a:r>
            <a:r>
              <a:rPr lang="en-US" b="1" i="1" dirty="0" smtClean="0"/>
              <a:t>has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B0F0"/>
                </a:solidFill>
              </a:rPr>
              <a:t>infix</a:t>
            </a:r>
            <a:r>
              <a:rPr lang="en-US" dirty="0" smtClean="0"/>
              <a:t> operator, we write the directive: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:-op(600,xfx,has).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600</a:t>
            </a:r>
            <a:r>
              <a:rPr lang="en-US" sz="2000" dirty="0" smtClean="0"/>
              <a:t> is the precedence of </a:t>
            </a:r>
            <a:r>
              <a:rPr lang="en-US" sz="2000" b="1" dirty="0" smtClean="0"/>
              <a:t>has</a:t>
            </a:r>
            <a:r>
              <a:rPr lang="en-US" sz="2000" dirty="0" smtClean="0"/>
              <a:t> ( assume the range between 1 and 1200)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xfx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 the type ( x </a:t>
            </a:r>
            <a:r>
              <a:rPr lang="en-US" sz="2000" dirty="0" err="1" smtClean="0"/>
              <a:t>functor</a:t>
            </a:r>
            <a:r>
              <a:rPr lang="en-US" sz="2000" dirty="0" smtClean="0"/>
              <a:t> x, infix)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Note:  </a:t>
            </a:r>
            <a:r>
              <a:rPr lang="en-US" dirty="0" smtClean="0"/>
              <a:t>no operation on data is associated with an operator (except in very special cases).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Operators are normally used ,as </a:t>
            </a:r>
            <a:r>
              <a:rPr lang="en-US" dirty="0" err="1" smtClean="0"/>
              <a:t>functors</a:t>
            </a:r>
            <a:r>
              <a:rPr lang="en-US" dirty="0" smtClean="0"/>
              <a:t>, only to combine objects into structures and not to invoke actions on data.</a:t>
            </a:r>
            <a:endParaRPr lang="en-US" dirty="0" smtClean="0"/>
          </a:p>
          <a:p>
            <a:pPr>
              <a:buNone/>
            </a:pP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r>
              <a:rPr lang="en-US" dirty="0" smtClean="0"/>
              <a:t>Types of operators:</a:t>
            </a:r>
          </a:p>
          <a:p>
            <a:pPr lvl="1"/>
            <a:r>
              <a:rPr lang="en-US" dirty="0" smtClean="0"/>
              <a:t>Infix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xfx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xfy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yfx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Prefix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fx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fy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Postfix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xf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yf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/>
              <a:t>There is a difference between ‘x’ and ‘y’ in the types of operators.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The precedence of argument:</a:t>
            </a:r>
          </a:p>
          <a:p>
            <a:pPr lvl="1"/>
            <a:r>
              <a:rPr lang="en-US" dirty="0" smtClean="0"/>
              <a:t>If an argument is enclosed in parentheses or it is an unstructured object then its precedence is 0</a:t>
            </a:r>
          </a:p>
          <a:p>
            <a:pPr lvl="1"/>
            <a:r>
              <a:rPr lang="en-US" dirty="0" smtClean="0"/>
              <a:t>If an argument is a structure then its precedence is equal to the precedence of the principal </a:t>
            </a:r>
            <a:r>
              <a:rPr lang="en-US" dirty="0" err="1" smtClean="0"/>
              <a:t>functor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i="1" dirty="0" smtClean="0"/>
              <a:t>x precedence &lt; operator precedence</a:t>
            </a:r>
          </a:p>
          <a:p>
            <a:pPr lvl="1">
              <a:buNone/>
            </a:pPr>
            <a:r>
              <a:rPr lang="en-US" i="1" dirty="0" smtClean="0"/>
              <a:t>Y precedence ≤ operator precedence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e.g.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a – b – c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Normally calculated as (a-b)-c</a:t>
            </a:r>
            <a:r>
              <a:rPr lang="en-US" dirty="0"/>
              <a:t> </a:t>
            </a:r>
            <a:r>
              <a:rPr lang="en-US" dirty="0" smtClean="0"/>
              <a:t>and NOT a-(b-c)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To achieve that, the operator ‘</a:t>
            </a:r>
            <a:r>
              <a:rPr lang="en-US" i="1" dirty="0"/>
              <a:t>–</a:t>
            </a:r>
            <a:r>
              <a:rPr lang="en-US" dirty="0" smtClean="0"/>
              <a:t>’ has to be defined as </a:t>
            </a:r>
            <a:r>
              <a:rPr lang="en-US" b="1" dirty="0" err="1" smtClean="0"/>
              <a:t>yfx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Operator notation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81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:-op(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P,xfy,name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). </a:t>
            </a:r>
          </a:p>
          <a:p>
            <a:pPr lvl="1"/>
            <a:r>
              <a:rPr lang="en-US" dirty="0" smtClean="0"/>
              <a:t>Where P is the priority of the operators(between 1 and 1200)</a:t>
            </a:r>
          </a:p>
          <a:p>
            <a:pPr lvl="1"/>
            <a:r>
              <a:rPr lang="en-US" dirty="0" err="1" smtClean="0"/>
              <a:t>xfy</a:t>
            </a:r>
            <a:r>
              <a:rPr lang="en-US" dirty="0" smtClean="0"/>
              <a:t> indicates if the operator is infix(</a:t>
            </a:r>
            <a:r>
              <a:rPr lang="en-US" dirty="0" err="1" smtClean="0"/>
              <a:t>xfx,xfy,yfx</a:t>
            </a:r>
            <a:r>
              <a:rPr lang="en-US" dirty="0" smtClean="0"/>
              <a:t>), prefix(</a:t>
            </a:r>
            <a:r>
              <a:rPr lang="en-US" dirty="0" err="1" smtClean="0"/>
              <a:t>fx,fy</a:t>
            </a:r>
            <a:r>
              <a:rPr lang="en-US" dirty="0" smtClean="0"/>
              <a:t>) or postfix.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name is, of course, the name of the operator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 that the priority 1200, has the highest priority. 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Prolog </a:t>
            </a:r>
            <a:r>
              <a:rPr lang="en-US" sz="2400" dirty="0" smtClean="0">
                <a:solidFill>
                  <a:srgbClr val="00B0F0"/>
                </a:solidFill>
              </a:rPr>
              <a:t>has already predefined operators ( see page 78 )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1725</TotalTime>
  <Words>1057</Words>
  <Application>Microsoft Macintosh PowerPoint</Application>
  <PresentationFormat>Presentación en pantalla (4:3)</PresentationFormat>
  <Paragraphs>173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Origin</vt:lpstr>
      <vt:lpstr>Chapter Three: Operators, Arithmetic</vt:lpstr>
      <vt:lpstr>Chapter three:</vt:lpstr>
      <vt:lpstr>3.3 Operator notation</vt:lpstr>
      <vt:lpstr>3.3 Operator notation</vt:lpstr>
      <vt:lpstr>3.3 Operator notation</vt:lpstr>
      <vt:lpstr>3.3 Operator notation</vt:lpstr>
      <vt:lpstr>3.3 Operator notation</vt:lpstr>
      <vt:lpstr>3.3 Operator notation</vt:lpstr>
      <vt:lpstr>3.3 Operator notation</vt:lpstr>
      <vt:lpstr>3.4 Arithmetic</vt:lpstr>
      <vt:lpstr>3.4 Arithmetic</vt:lpstr>
      <vt:lpstr>3.4 Arithmetic</vt:lpstr>
      <vt:lpstr>3.4 Arithmetic</vt:lpstr>
      <vt:lpstr>3.4 Arithmetic</vt:lpstr>
      <vt:lpstr>3.4 Arithmetic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Prolog</dc:title>
  <dc:creator>MS</dc:creator>
  <cp:lastModifiedBy>amjaad M</cp:lastModifiedBy>
  <cp:revision>137</cp:revision>
  <cp:lastPrinted>2013-04-12T21:23:43Z</cp:lastPrinted>
  <dcterms:created xsi:type="dcterms:W3CDTF">2010-10-09T20:34:00Z</dcterms:created>
  <dcterms:modified xsi:type="dcterms:W3CDTF">2013-04-12T21:40:45Z</dcterms:modified>
</cp:coreProperties>
</file>